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5" r:id="rId8"/>
    <p:sldId id="262" r:id="rId9"/>
    <p:sldId id="267" r:id="rId10"/>
    <p:sldId id="263" r:id="rId11"/>
    <p:sldId id="266" r:id="rId12"/>
    <p:sldId id="264"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5D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39" autoAdjust="0"/>
    <p:restoredTop sz="94660"/>
  </p:normalViewPr>
  <p:slideViewPr>
    <p:cSldViewPr snapToGrid="0">
      <p:cViewPr varScale="1">
        <p:scale>
          <a:sx n="139" d="100"/>
          <a:sy n="139" d="100"/>
        </p:scale>
        <p:origin x="18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6A1CD51-97D9-43F5-996F-560EA296EB8A}" type="datetimeFigureOut">
              <a:rPr lang="en-US" smtClean="0"/>
              <a:t>4/18/23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907718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A1CD51-97D9-43F5-996F-560EA296EB8A}" type="datetimeFigureOut">
              <a:rPr lang="en-US" smtClean="0"/>
              <a:t>4/18/23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2349190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A1CD51-97D9-43F5-996F-560EA296EB8A}" type="datetimeFigureOut">
              <a:rPr lang="en-US" smtClean="0"/>
              <a:t>4/18/23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3999644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A1CD51-97D9-43F5-996F-560EA296EB8A}" type="datetimeFigureOut">
              <a:rPr lang="en-US" smtClean="0"/>
              <a:t>4/18/23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161736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A1CD51-97D9-43F5-996F-560EA296EB8A}" type="datetimeFigureOut">
              <a:rPr lang="en-US" smtClean="0"/>
              <a:t>4/18/23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3680655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A1CD51-97D9-43F5-996F-560EA296EB8A}" type="datetimeFigureOut">
              <a:rPr lang="en-US" smtClean="0"/>
              <a:t>4/18/23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312691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1CD51-97D9-43F5-996F-560EA296EB8A}" type="datetimeFigureOut">
              <a:rPr lang="en-US" smtClean="0"/>
              <a:t>4/18/23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2191270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6A1CD51-97D9-43F5-996F-560EA296EB8A}" type="datetimeFigureOut">
              <a:rPr lang="en-US" smtClean="0"/>
              <a:t>4/18/23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2324110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6A1CD51-97D9-43F5-996F-560EA296EB8A}" type="datetimeFigureOut">
              <a:rPr lang="en-US" smtClean="0"/>
              <a:t>4/18/23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3716891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A1CD51-97D9-43F5-996F-560EA296EB8A}" type="datetimeFigureOut">
              <a:rPr lang="en-US" smtClean="0"/>
              <a:t>4/18/23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1078428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A1CD51-97D9-43F5-996F-560EA296EB8A}" type="datetimeFigureOut">
              <a:rPr lang="en-US" smtClean="0"/>
              <a:t>4/18/23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3463E-8913-4B45-87A6-99B7B770E8A3}" type="slidenum">
              <a:rPr lang="en-US" smtClean="0"/>
              <a:t>‹#›</a:t>
            </a:fld>
            <a:endParaRPr lang="en-US"/>
          </a:p>
        </p:txBody>
      </p:sp>
    </p:spTree>
    <p:extLst>
      <p:ext uri="{BB962C8B-B14F-4D97-AF65-F5344CB8AC3E}">
        <p14:creationId xmlns:p14="http://schemas.microsoft.com/office/powerpoint/2010/main" val="4287477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1CD51-97D9-43F5-996F-560EA296EB8A}" type="datetimeFigureOut">
              <a:rPr lang="en-US" smtClean="0"/>
              <a:t>4/18/23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C3463E-8913-4B45-87A6-99B7B770E8A3}" type="slidenum">
              <a:rPr lang="en-US" smtClean="0"/>
              <a:t>‹#›</a:t>
            </a:fld>
            <a:endParaRPr lang="en-US"/>
          </a:p>
        </p:txBody>
      </p:sp>
    </p:spTree>
    <p:extLst>
      <p:ext uri="{BB962C8B-B14F-4D97-AF65-F5344CB8AC3E}">
        <p14:creationId xmlns:p14="http://schemas.microsoft.com/office/powerpoint/2010/main" val="3637446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mandatedreporterca.com/training/general-training" TargetMode="External"/><Relationship Id="rId2" Type="http://schemas.openxmlformats.org/officeDocument/2006/relationships/hyperlink" Target="https://www.mandatedreporterca.com/" TargetMode="External"/><Relationship Id="rId1" Type="http://schemas.openxmlformats.org/officeDocument/2006/relationships/slideLayout" Target="../slideLayouts/slideLayout1.xml"/><Relationship Id="rId5" Type="http://schemas.openxmlformats.org/officeDocument/2006/relationships/hyperlink" Target="https://www.mandatedreporterca.com/training/volunteers" TargetMode="External"/><Relationship Id="rId4" Type="http://schemas.openxmlformats.org/officeDocument/2006/relationships/hyperlink" Target="https://www.mandatedreporterca.com/training/clergy"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oag.ca.gov/sites/all/files/agweb/pdfs/fingerprints/custodian/bcia-8374.pdf"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175" y="136715"/>
            <a:ext cx="11857200" cy="4250020"/>
          </a:xfrm>
          <a:prstGeom prst="rect">
            <a:avLst/>
          </a:prstGeom>
        </p:spPr>
      </p:pic>
      <p:pic>
        <p:nvPicPr>
          <p:cNvPr id="3" name="Picture 2" descr="Text&#10;&#10;Description automatically generated">
            <a:extLst>
              <a:ext uri="{FF2B5EF4-FFF2-40B4-BE49-F238E27FC236}">
                <a16:creationId xmlns:a16="http://schemas.microsoft.com/office/drawing/2014/main" id="{E480840D-15EC-55B0-F608-119C8C26D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712" y="5585749"/>
            <a:ext cx="3000738" cy="1000246"/>
          </a:xfrm>
          <a:prstGeom prst="rect">
            <a:avLst/>
          </a:prstGeom>
        </p:spPr>
      </p:pic>
      <p:pic>
        <p:nvPicPr>
          <p:cNvPr id="7" name="Picture 6" descr="A picture containing person, outdoor, person, mirror&#10;&#10;Description automatically generated">
            <a:extLst>
              <a:ext uri="{FF2B5EF4-FFF2-40B4-BE49-F238E27FC236}">
                <a16:creationId xmlns:a16="http://schemas.microsoft.com/office/drawing/2014/main" id="{6058EE1A-5610-91C0-332B-18394FAC11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7977" y="4596275"/>
            <a:ext cx="2095500" cy="2095500"/>
          </a:xfrm>
          <a:prstGeom prst="rect">
            <a:avLst/>
          </a:prstGeom>
        </p:spPr>
      </p:pic>
      <p:sp>
        <p:nvSpPr>
          <p:cNvPr id="8" name="Rounded Rectangle 7">
            <a:extLst>
              <a:ext uri="{FF2B5EF4-FFF2-40B4-BE49-F238E27FC236}">
                <a16:creationId xmlns:a16="http://schemas.microsoft.com/office/drawing/2014/main" id="{AF59DB66-B6E1-37E9-6C21-47F76AABD720}"/>
              </a:ext>
            </a:extLst>
          </p:cNvPr>
          <p:cNvSpPr/>
          <p:nvPr/>
        </p:nvSpPr>
        <p:spPr>
          <a:xfrm>
            <a:off x="5061075" y="4596275"/>
            <a:ext cx="82527" cy="1989720"/>
          </a:xfrm>
          <a:prstGeom prst="roundRect">
            <a:avLst/>
          </a:prstGeom>
          <a:solidFill>
            <a:srgbClr val="5A5D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68C968D-9E1B-B045-4C26-1A7F0647FAE4}"/>
              </a:ext>
            </a:extLst>
          </p:cNvPr>
          <p:cNvSpPr txBox="1"/>
          <p:nvPr/>
        </p:nvSpPr>
        <p:spPr>
          <a:xfrm>
            <a:off x="8271032" y="5170250"/>
            <a:ext cx="2903359" cy="830997"/>
          </a:xfrm>
          <a:prstGeom prst="rect">
            <a:avLst/>
          </a:prstGeom>
          <a:noFill/>
        </p:spPr>
        <p:txBody>
          <a:bodyPr wrap="none" rtlCol="0">
            <a:spAutoFit/>
          </a:bodyPr>
          <a:lstStyle/>
          <a:p>
            <a:r>
              <a:rPr lang="en-US" sz="2400" b="1" i="0" u="none" strike="noStrike" dirty="0">
                <a:solidFill>
                  <a:srgbClr val="5A5D55"/>
                </a:solidFill>
                <a:effectLst/>
                <a:latin typeface="Arial" panose="020B0604020202020204" pitchFamily="34" charset="0"/>
                <a:cs typeface="Arial" panose="020B0604020202020204" pitchFamily="34" charset="0"/>
              </a:rPr>
              <a:t>Presenter:</a:t>
            </a:r>
          </a:p>
          <a:p>
            <a:r>
              <a:rPr lang="en-US" sz="2400" b="1" i="0" u="none" strike="noStrike" dirty="0">
                <a:solidFill>
                  <a:srgbClr val="5A5D55"/>
                </a:solidFill>
                <a:effectLst/>
                <a:latin typeface="Arial" panose="020B0604020202020204" pitchFamily="34" charset="0"/>
                <a:cs typeface="Arial" panose="020B0604020202020204" pitchFamily="34" charset="0"/>
              </a:rPr>
              <a:t>Mike </a:t>
            </a:r>
            <a:r>
              <a:rPr lang="en-US" sz="2400" b="1" i="0" u="none" strike="noStrike" dirty="0" err="1">
                <a:solidFill>
                  <a:srgbClr val="5A5D55"/>
                </a:solidFill>
                <a:effectLst/>
                <a:latin typeface="Arial" panose="020B0604020202020204" pitchFamily="34" charset="0"/>
                <a:cs typeface="Arial" panose="020B0604020202020204" pitchFamily="34" charset="0"/>
              </a:rPr>
              <a:t>Klockenbrink</a:t>
            </a:r>
            <a:endParaRPr lang="en-US" sz="2400" b="1" dirty="0">
              <a:solidFill>
                <a:srgbClr val="5A5D55"/>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A3702CF-F31D-8555-DBEE-6E7530286805}"/>
              </a:ext>
            </a:extLst>
          </p:cNvPr>
          <p:cNvSpPr txBox="1"/>
          <p:nvPr/>
        </p:nvSpPr>
        <p:spPr>
          <a:xfrm>
            <a:off x="878712" y="4747005"/>
            <a:ext cx="3126177" cy="461665"/>
          </a:xfrm>
          <a:prstGeom prst="rect">
            <a:avLst/>
          </a:prstGeom>
          <a:noFill/>
        </p:spPr>
        <p:txBody>
          <a:bodyPr wrap="none" rtlCol="0">
            <a:spAutoFit/>
          </a:bodyPr>
          <a:lstStyle/>
          <a:p>
            <a:r>
              <a:rPr lang="en-US" sz="2400" b="1" dirty="0">
                <a:solidFill>
                  <a:srgbClr val="5A5D55"/>
                </a:solidFill>
                <a:latin typeface="Arial" panose="020B0604020202020204" pitchFamily="34" charset="0"/>
                <a:cs typeface="Arial" panose="020B0604020202020204" pitchFamily="34" charset="0"/>
              </a:rPr>
              <a:t>Seminar Offered by:</a:t>
            </a:r>
          </a:p>
        </p:txBody>
      </p:sp>
    </p:spTree>
    <p:extLst>
      <p:ext uri="{BB962C8B-B14F-4D97-AF65-F5344CB8AC3E}">
        <p14:creationId xmlns:p14="http://schemas.microsoft.com/office/powerpoint/2010/main" val="1747357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516"/>
            <a:ext cx="12192000" cy="889604"/>
          </a:xfrm>
        </p:spPr>
        <p:txBody>
          <a:bodyPr/>
          <a:lstStyle/>
          <a:p>
            <a:pPr algn="ctr"/>
            <a:r>
              <a:rPr lang="en-US" b="1" dirty="0">
                <a:latin typeface="Arial" panose="020B0604020202020204" pitchFamily="34" charset="0"/>
                <a:cs typeface="Arial" panose="020B0604020202020204" pitchFamily="34" charset="0"/>
              </a:rPr>
              <a:t>WHAT IS AB-506?</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81584" y="2414142"/>
            <a:ext cx="10972800" cy="2029716"/>
          </a:xfrm>
        </p:spPr>
        <p:txBody>
          <a:bodyPr>
            <a:normAutofit fontScale="92500" lnSpcReduction="10000"/>
          </a:bodyPr>
          <a:lstStyle/>
          <a:p>
            <a:pPr marL="0" indent="0" fontAlgn="base">
              <a:lnSpc>
                <a:spcPct val="110000"/>
              </a:lnSpc>
              <a:buNone/>
            </a:pPr>
            <a:r>
              <a:rPr lang="en-US" sz="2600" dirty="0">
                <a:latin typeface="Arial" panose="020B0604020202020204" pitchFamily="34" charset="0"/>
                <a:cs typeface="Arial" panose="020B0604020202020204" pitchFamily="34" charset="0"/>
              </a:rPr>
              <a:t>Because of the numerous cases of sexual abuse tragedies (Boy Scouts), on September 16, 2021, the State of California passed AB 506. Prior to this bill, churches were responsible for determining their own abuse prevention. There were no laws outlining specifics in the areas of background checks, training, or policies. </a:t>
            </a:r>
            <a:endParaRPr lang="en-US" sz="2600" dirty="0"/>
          </a:p>
        </p:txBody>
      </p:sp>
    </p:spTree>
    <p:extLst>
      <p:ext uri="{BB962C8B-B14F-4D97-AF65-F5344CB8AC3E}">
        <p14:creationId xmlns:p14="http://schemas.microsoft.com/office/powerpoint/2010/main" val="2876584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0224"/>
            <a:ext cx="12192000" cy="1154306"/>
          </a:xfrm>
        </p:spPr>
        <p:txBody>
          <a:bodyPr>
            <a:normAutofit/>
          </a:bodyPr>
          <a:lstStyle/>
          <a:p>
            <a:r>
              <a:rPr lang="en-US" sz="4400" b="1" dirty="0">
                <a:latin typeface="Arial" panose="020B0604020202020204" pitchFamily="34" charset="0"/>
                <a:cs typeface="Arial" panose="020B0604020202020204" pitchFamily="34" charset="0"/>
              </a:rPr>
              <a:t>DOES THIS NEW LAW APPLY TO ME?</a:t>
            </a:r>
          </a:p>
        </p:txBody>
      </p:sp>
      <p:sp>
        <p:nvSpPr>
          <p:cNvPr id="3" name="Subtitle 2"/>
          <p:cNvSpPr>
            <a:spLocks noGrp="1"/>
          </p:cNvSpPr>
          <p:nvPr>
            <p:ph type="subTitle" idx="1"/>
          </p:nvPr>
        </p:nvSpPr>
        <p:spPr>
          <a:xfrm>
            <a:off x="512064" y="2428907"/>
            <a:ext cx="11100816" cy="2297152"/>
          </a:xfrm>
        </p:spPr>
        <p:txBody>
          <a:bodyPr>
            <a:normAutofit fontScale="25000" lnSpcReduction="20000"/>
          </a:bodyPr>
          <a:lstStyle/>
          <a:p>
            <a:pPr algn="l">
              <a:lnSpc>
                <a:spcPct val="110000"/>
              </a:lnSpc>
            </a:pPr>
            <a:r>
              <a:rPr lang="en-US" sz="10400" dirty="0">
                <a:latin typeface="Arial" panose="020B0604020202020204" pitchFamily="34" charset="0"/>
                <a:cs typeface="Arial" panose="020B0604020202020204" pitchFamily="34" charset="0"/>
              </a:rPr>
              <a:t>The new California legislation (AB-506) requires employees, administrators, and volunteers of </a:t>
            </a:r>
            <a:r>
              <a:rPr lang="en-US" sz="10400" b="1" dirty="0">
                <a:latin typeface="Arial" panose="020B0604020202020204" pitchFamily="34" charset="0"/>
                <a:cs typeface="Arial" panose="020B0604020202020204" pitchFamily="34" charset="0"/>
              </a:rPr>
              <a:t>youth-serving organizations </a:t>
            </a:r>
            <a:r>
              <a:rPr lang="en-US" sz="10400" dirty="0">
                <a:latin typeface="Arial" panose="020B0604020202020204" pitchFamily="34" charset="0"/>
                <a:cs typeface="Arial" panose="020B0604020202020204" pitchFamily="34" charset="0"/>
              </a:rPr>
              <a:t>(including </a:t>
            </a:r>
            <a:r>
              <a:rPr lang="en-US" sz="10400" b="1" dirty="0">
                <a:latin typeface="Arial" panose="020B0604020202020204" pitchFamily="34" charset="0"/>
                <a:cs typeface="Arial" panose="020B0604020202020204" pitchFamily="34" charset="0"/>
              </a:rPr>
              <a:t>houses of worship</a:t>
            </a:r>
            <a:r>
              <a:rPr lang="en-US" sz="10400" dirty="0">
                <a:latin typeface="Arial" panose="020B0604020202020204" pitchFamily="34" charset="0"/>
                <a:cs typeface="Arial" panose="020B0604020202020204" pitchFamily="34" charset="0"/>
              </a:rPr>
              <a:t>, schools, daycares, and nonprofits) to complete training in child abuse &amp; neglect reporting and undergo Live Scan background checks.</a:t>
            </a:r>
          </a:p>
          <a:p>
            <a:endParaRPr lang="en-US" dirty="0"/>
          </a:p>
        </p:txBody>
      </p:sp>
    </p:spTree>
    <p:extLst>
      <p:ext uri="{BB962C8B-B14F-4D97-AF65-F5344CB8AC3E}">
        <p14:creationId xmlns:p14="http://schemas.microsoft.com/office/powerpoint/2010/main" val="2869732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2455"/>
            <a:ext cx="12192000" cy="965373"/>
          </a:xfrm>
        </p:spPr>
        <p:txBody>
          <a:bodyPr/>
          <a:lstStyle/>
          <a:p>
            <a:pPr algn="ctr"/>
            <a:r>
              <a:rPr lang="en-US" b="1" dirty="0">
                <a:latin typeface="Arial" panose="020B0604020202020204" pitchFamily="34" charset="0"/>
                <a:cs typeface="Arial" panose="020B0604020202020204" pitchFamily="34" charset="0"/>
              </a:rPr>
              <a:t>WHAT DEFINES A VOLUNTEER</a:t>
            </a:r>
          </a:p>
        </p:txBody>
      </p:sp>
      <p:sp>
        <p:nvSpPr>
          <p:cNvPr id="3" name="Content Placeholder 2"/>
          <p:cNvSpPr>
            <a:spLocks noGrp="1"/>
          </p:cNvSpPr>
          <p:nvPr>
            <p:ph idx="1"/>
          </p:nvPr>
        </p:nvSpPr>
        <p:spPr>
          <a:xfrm>
            <a:off x="522732" y="2390689"/>
            <a:ext cx="10981944" cy="3231566"/>
          </a:xfrm>
        </p:spPr>
        <p:txBody>
          <a:bodyPr>
            <a:normAutofit/>
          </a:bodyPr>
          <a:lstStyle/>
          <a:p>
            <a:pPr marL="0" indent="0">
              <a:lnSpc>
                <a:spcPct val="100000"/>
              </a:lnSpc>
              <a:buNone/>
            </a:pPr>
            <a:r>
              <a:rPr lang="en-US" sz="2600" dirty="0">
                <a:latin typeface="Arial" panose="020B0604020202020204" pitchFamily="34" charset="0"/>
                <a:cs typeface="Arial" panose="020B0604020202020204" pitchFamily="34" charset="0"/>
              </a:rPr>
              <a:t>AB 506 specifically defines ‘Regular Volunteers’ as ‘a volunteer with the youth service organization who is 18 years of age or older and who has direct contact with, or supervision of, children for more than 16 hours per month or 32 hours per year.’</a:t>
            </a:r>
          </a:p>
        </p:txBody>
      </p:sp>
    </p:spTree>
    <p:extLst>
      <p:ext uri="{BB962C8B-B14F-4D97-AF65-F5344CB8AC3E}">
        <p14:creationId xmlns:p14="http://schemas.microsoft.com/office/powerpoint/2010/main" val="4214457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9874"/>
            <a:ext cx="12192000" cy="1325563"/>
          </a:xfrm>
        </p:spPr>
        <p:txBody>
          <a:bodyPr/>
          <a:lstStyle/>
          <a:p>
            <a:pPr algn="ctr"/>
            <a:r>
              <a:rPr lang="en-US" b="1" dirty="0">
                <a:latin typeface="Arial" panose="020B0604020202020204" pitchFamily="34" charset="0"/>
                <a:cs typeface="Arial" panose="020B0604020202020204" pitchFamily="34" charset="0"/>
              </a:rPr>
              <a:t>WHEN DOES THIS NEED TO BE COMPLETED?</a:t>
            </a:r>
          </a:p>
        </p:txBody>
      </p:sp>
      <p:sp>
        <p:nvSpPr>
          <p:cNvPr id="3" name="Content Placeholder 2"/>
          <p:cNvSpPr>
            <a:spLocks noGrp="1"/>
          </p:cNvSpPr>
          <p:nvPr>
            <p:ph idx="1"/>
          </p:nvPr>
        </p:nvSpPr>
        <p:spPr>
          <a:xfrm>
            <a:off x="621792" y="2459160"/>
            <a:ext cx="11009376" cy="3828966"/>
          </a:xfrm>
        </p:spPr>
        <p:txBody>
          <a:bodyPr>
            <a:noAutofit/>
          </a:bodyPr>
          <a:lstStyle/>
          <a:p>
            <a:r>
              <a:rPr lang="en-US" sz="2600" dirty="0">
                <a:latin typeface="Arial" panose="020B0604020202020204" pitchFamily="34" charset="0"/>
                <a:cs typeface="Arial" panose="020B0604020202020204" pitchFamily="34" charset="0"/>
              </a:rPr>
              <a:t>The law was passed on September 16, 2021, and is effective, on January 1, 2022.</a:t>
            </a:r>
          </a:p>
          <a:p>
            <a:r>
              <a:rPr lang="en-US" sz="2600" dirty="0">
                <a:latin typeface="Arial" panose="020B0604020202020204" pitchFamily="34" charset="0"/>
                <a:cs typeface="Arial" panose="020B0604020202020204" pitchFamily="34" charset="0"/>
              </a:rPr>
              <a:t>Start taking steps to get this completed before the year’s end.</a:t>
            </a:r>
          </a:p>
          <a:p>
            <a:pPr lvl="1"/>
            <a:r>
              <a:rPr lang="en-US" sz="2600" dirty="0">
                <a:latin typeface="Arial" panose="020B0604020202020204" pitchFamily="34" charset="0"/>
                <a:cs typeface="Arial" panose="020B0604020202020204" pitchFamily="34" charset="0"/>
              </a:rPr>
              <a:t>Paid employees are a priority; this is not an option.</a:t>
            </a:r>
          </a:p>
          <a:p>
            <a:pPr lvl="1"/>
            <a:r>
              <a:rPr lang="en-US" sz="2600" dirty="0">
                <a:latin typeface="Arial" panose="020B0604020202020204" pitchFamily="34" charset="0"/>
                <a:cs typeface="Arial" panose="020B0604020202020204" pitchFamily="34" charset="0"/>
              </a:rPr>
              <a:t>Volunteers by groups: children’s, middle school &amp; high school.</a:t>
            </a:r>
          </a:p>
          <a:p>
            <a:r>
              <a:rPr lang="en-US" sz="2600" dirty="0">
                <a:latin typeface="Arial" panose="020B0604020202020204" pitchFamily="34" charset="0"/>
                <a:cs typeface="Arial" panose="020B0604020202020204" pitchFamily="34" charset="0"/>
              </a:rPr>
              <a:t>What about new employees or volunteers?</a:t>
            </a:r>
          </a:p>
          <a:p>
            <a:pPr lvl="1"/>
            <a:r>
              <a:rPr lang="en-US" sz="2600" dirty="0">
                <a:latin typeface="Arial" panose="020B0604020202020204" pitchFamily="34" charset="0"/>
                <a:cs typeface="Arial" panose="020B0604020202020204" pitchFamily="34" charset="0"/>
              </a:rPr>
              <a:t>Within the first 90 days of them being hired or serving.</a:t>
            </a:r>
          </a:p>
        </p:txBody>
      </p:sp>
    </p:spTree>
    <p:extLst>
      <p:ext uri="{BB962C8B-B14F-4D97-AF65-F5344CB8AC3E}">
        <p14:creationId xmlns:p14="http://schemas.microsoft.com/office/powerpoint/2010/main" val="693868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39561"/>
            <a:ext cx="12192000" cy="939339"/>
          </a:xfrm>
        </p:spPr>
        <p:txBody>
          <a:bodyPr>
            <a:normAutofit/>
          </a:bodyPr>
          <a:lstStyle/>
          <a:p>
            <a:r>
              <a:rPr lang="en-US" sz="4400" b="1" dirty="0">
                <a:latin typeface="Arial" panose="020B0604020202020204" pitchFamily="34" charset="0"/>
                <a:cs typeface="Arial" panose="020B0604020202020204" pitchFamily="34" charset="0"/>
              </a:rPr>
              <a:t>WHAT TRAINING IS REQUIRED?</a:t>
            </a:r>
          </a:p>
        </p:txBody>
      </p:sp>
      <p:sp>
        <p:nvSpPr>
          <p:cNvPr id="3" name="Subtitle 2"/>
          <p:cNvSpPr>
            <a:spLocks noGrp="1"/>
          </p:cNvSpPr>
          <p:nvPr>
            <p:ph type="subTitle" idx="1"/>
          </p:nvPr>
        </p:nvSpPr>
        <p:spPr>
          <a:xfrm>
            <a:off x="475488" y="2417486"/>
            <a:ext cx="11000232" cy="4440514"/>
          </a:xfrm>
        </p:spPr>
        <p:txBody>
          <a:bodyPr>
            <a:normAutofit fontScale="25000" lnSpcReduction="20000"/>
          </a:bodyPr>
          <a:lstStyle/>
          <a:p>
            <a:pPr algn="l"/>
            <a:r>
              <a:rPr lang="en-US" sz="10400" dirty="0">
                <a:latin typeface="Arial" panose="020B0604020202020204" pitchFamily="34" charset="0"/>
                <a:cs typeface="Arial" panose="020B0604020202020204" pitchFamily="34" charset="0"/>
              </a:rPr>
              <a:t>Mandated Reporter Training</a:t>
            </a:r>
          </a:p>
          <a:p>
            <a:pPr algn="l"/>
            <a:r>
              <a:rPr lang="en-US" sz="10400" dirty="0">
                <a:latin typeface="Arial" panose="020B0604020202020204" pitchFamily="34" charset="0"/>
                <a:cs typeface="Arial" panose="020B0604020202020204" pitchFamily="34" charset="0"/>
                <a:hlinkClick r:id="rId2"/>
              </a:rPr>
              <a:t>https://www.mandatedreporterca.com</a:t>
            </a:r>
            <a:endParaRPr lang="en-US" sz="10400" dirty="0">
              <a:latin typeface="Arial" panose="020B0604020202020204" pitchFamily="34" charset="0"/>
              <a:cs typeface="Arial" panose="020B0604020202020204" pitchFamily="34" charset="0"/>
            </a:endParaRPr>
          </a:p>
          <a:p>
            <a:pPr marL="800100" lvl="1" indent="-342900" algn="l">
              <a:buFont typeface="Arial" panose="020B0604020202020204" pitchFamily="34" charset="0"/>
              <a:buChar char="•"/>
            </a:pPr>
            <a:r>
              <a:rPr lang="en-US" sz="9200" b="1" dirty="0">
                <a:latin typeface="Arial" panose="020B0604020202020204" pitchFamily="34" charset="0"/>
                <a:cs typeface="Arial" panose="020B0604020202020204" pitchFamily="34" charset="0"/>
              </a:rPr>
              <a:t>General</a:t>
            </a:r>
            <a:r>
              <a:rPr lang="en-US" sz="9200" dirty="0">
                <a:latin typeface="Arial" panose="020B0604020202020204" pitchFamily="34" charset="0"/>
                <a:cs typeface="Arial" panose="020B0604020202020204" pitchFamily="34" charset="0"/>
              </a:rPr>
              <a:t> – 4 hours</a:t>
            </a:r>
          </a:p>
          <a:p>
            <a:pPr marL="1257300" lvl="2" indent="-342900" algn="l">
              <a:buFont typeface="Arial" panose="020B0604020202020204" pitchFamily="34" charset="0"/>
              <a:buChar char="•"/>
            </a:pPr>
            <a:r>
              <a:rPr lang="en-US" sz="9400" dirty="0">
                <a:latin typeface="Arial" panose="020B0604020202020204" pitchFamily="34" charset="0"/>
                <a:cs typeface="Arial" panose="020B0604020202020204" pitchFamily="34" charset="0"/>
                <a:hlinkClick r:id="rId3"/>
              </a:rPr>
              <a:t>https://www.mandatedreporterca.com/training/general-training</a:t>
            </a:r>
            <a:endParaRPr lang="en-US" sz="9400" dirty="0">
              <a:latin typeface="Arial" panose="020B0604020202020204" pitchFamily="34" charset="0"/>
              <a:cs typeface="Arial" panose="020B0604020202020204" pitchFamily="34" charset="0"/>
            </a:endParaRPr>
          </a:p>
          <a:p>
            <a:pPr marL="800100" lvl="1" indent="-342900" algn="l">
              <a:buFont typeface="Arial" panose="020B0604020202020204" pitchFamily="34" charset="0"/>
              <a:buChar char="•"/>
            </a:pPr>
            <a:r>
              <a:rPr lang="en-US" sz="9200" b="1" dirty="0">
                <a:latin typeface="Arial" panose="020B0604020202020204" pitchFamily="34" charset="0"/>
                <a:cs typeface="Arial" panose="020B0604020202020204" pitchFamily="34" charset="0"/>
              </a:rPr>
              <a:t>Clergy</a:t>
            </a:r>
            <a:r>
              <a:rPr lang="en-US" sz="9200" dirty="0">
                <a:latin typeface="Arial" panose="020B0604020202020204" pitchFamily="34" charset="0"/>
                <a:cs typeface="Arial" panose="020B0604020202020204" pitchFamily="34" charset="0"/>
              </a:rPr>
              <a:t> – 2 hours</a:t>
            </a:r>
          </a:p>
          <a:p>
            <a:pPr marL="1257300" lvl="2" indent="-342900" algn="l">
              <a:buFont typeface="Arial" panose="020B0604020202020204" pitchFamily="34" charset="0"/>
              <a:buChar char="•"/>
            </a:pPr>
            <a:r>
              <a:rPr lang="en-US" sz="9400" dirty="0">
                <a:latin typeface="Arial" panose="020B0604020202020204" pitchFamily="34" charset="0"/>
                <a:cs typeface="Arial" panose="020B0604020202020204" pitchFamily="34" charset="0"/>
                <a:hlinkClick r:id="rId4"/>
              </a:rPr>
              <a:t>https://www.mandatedreporterca.com/training/clergy</a:t>
            </a:r>
            <a:endParaRPr lang="en-US" sz="9400" dirty="0">
              <a:latin typeface="Arial" panose="020B0604020202020204" pitchFamily="34" charset="0"/>
              <a:cs typeface="Arial" panose="020B0604020202020204" pitchFamily="34" charset="0"/>
            </a:endParaRPr>
          </a:p>
          <a:p>
            <a:pPr marL="800100" lvl="1" indent="-342900" algn="l">
              <a:buFont typeface="Arial" panose="020B0604020202020204" pitchFamily="34" charset="0"/>
              <a:buChar char="•"/>
            </a:pPr>
            <a:r>
              <a:rPr lang="en-US" sz="9200" b="1" dirty="0">
                <a:latin typeface="Arial" panose="020B0604020202020204" pitchFamily="34" charset="0"/>
                <a:cs typeface="Arial" panose="020B0604020202020204" pitchFamily="34" charset="0"/>
              </a:rPr>
              <a:t>Volunteer</a:t>
            </a:r>
            <a:r>
              <a:rPr lang="en-US" sz="9200" dirty="0">
                <a:latin typeface="Arial" panose="020B0604020202020204" pitchFamily="34" charset="0"/>
                <a:cs typeface="Arial" panose="020B0604020202020204" pitchFamily="34" charset="0"/>
              </a:rPr>
              <a:t> – 2 hours</a:t>
            </a:r>
          </a:p>
          <a:p>
            <a:pPr marL="1257300" lvl="2" indent="-342900" algn="l">
              <a:buFont typeface="Arial" panose="020B0604020202020204" pitchFamily="34" charset="0"/>
              <a:buChar char="•"/>
            </a:pPr>
            <a:r>
              <a:rPr lang="en-US" sz="9400" dirty="0">
                <a:latin typeface="Arial" panose="020B0604020202020204" pitchFamily="34" charset="0"/>
                <a:cs typeface="Arial" panose="020B0604020202020204" pitchFamily="34" charset="0"/>
                <a:hlinkClick r:id="rId5"/>
              </a:rPr>
              <a:t>https://www.mandatedreporterca.com/training/volunteers</a:t>
            </a:r>
            <a:endParaRPr lang="en-US" sz="94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US" sz="8600" b="1" u="sng"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10400" b="1" dirty="0">
                <a:latin typeface="Arial" panose="020B0604020202020204" pitchFamily="34" charset="0"/>
                <a:cs typeface="Arial" panose="020B0604020202020204" pitchFamily="34" charset="0"/>
              </a:rPr>
              <a:t>This training must be done every two years.</a:t>
            </a:r>
          </a:p>
          <a:p>
            <a:pPr algn="l"/>
            <a:endParaRPr lang="en-US" dirty="0"/>
          </a:p>
        </p:txBody>
      </p:sp>
    </p:spTree>
    <p:extLst>
      <p:ext uri="{BB962C8B-B14F-4D97-AF65-F5344CB8AC3E}">
        <p14:creationId xmlns:p14="http://schemas.microsoft.com/office/powerpoint/2010/main" val="3887502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953"/>
            <a:ext cx="12192000" cy="1325563"/>
          </a:xfrm>
        </p:spPr>
        <p:txBody>
          <a:bodyPr/>
          <a:lstStyle/>
          <a:p>
            <a:pPr algn="ctr"/>
            <a:r>
              <a:rPr lang="en-US" b="1" dirty="0">
                <a:latin typeface="Arial" panose="020B0604020202020204" pitchFamily="34" charset="0"/>
                <a:cs typeface="Arial" panose="020B0604020202020204" pitchFamily="34" charset="0"/>
              </a:rPr>
              <a:t>WHAT WILL I LEARN</a:t>
            </a:r>
          </a:p>
        </p:txBody>
      </p:sp>
      <p:sp>
        <p:nvSpPr>
          <p:cNvPr id="3" name="Content Placeholder 2"/>
          <p:cNvSpPr>
            <a:spLocks noGrp="1"/>
          </p:cNvSpPr>
          <p:nvPr>
            <p:ph idx="1"/>
          </p:nvPr>
        </p:nvSpPr>
        <p:spPr>
          <a:xfrm>
            <a:off x="557572" y="2446849"/>
            <a:ext cx="11076856" cy="3910156"/>
          </a:xfrm>
        </p:spPr>
        <p:txBody>
          <a:bodyPr>
            <a:normAutofit/>
          </a:bodyPr>
          <a:lstStyle/>
          <a:p>
            <a:pPr fontAlgn="base"/>
            <a:r>
              <a:rPr lang="en-US" sz="2600" dirty="0">
                <a:latin typeface="Arial" panose="020B0604020202020204" pitchFamily="34" charset="0"/>
                <a:cs typeface="Arial" panose="020B0604020202020204" pitchFamily="34" charset="0"/>
              </a:rPr>
              <a:t>How the law defines child abuse and neglect?</a:t>
            </a:r>
          </a:p>
          <a:p>
            <a:pPr lvl="1" fontAlgn="base"/>
            <a:r>
              <a:rPr lang="en-US" sz="2600" dirty="0">
                <a:latin typeface="Arial" panose="020B0604020202020204" pitchFamily="34" charset="0"/>
                <a:cs typeface="Arial" panose="020B0604020202020204" pitchFamily="34" charset="0"/>
              </a:rPr>
              <a:t>Think about elder abuse also</a:t>
            </a:r>
          </a:p>
          <a:p>
            <a:pPr fontAlgn="base"/>
            <a:r>
              <a:rPr lang="en-US" sz="2600" dirty="0">
                <a:latin typeface="Arial" panose="020B0604020202020204" pitchFamily="34" charset="0"/>
                <a:cs typeface="Arial" panose="020B0604020202020204" pitchFamily="34" charset="0"/>
              </a:rPr>
              <a:t>What the law requires of a mandated reporter?</a:t>
            </a:r>
          </a:p>
          <a:p>
            <a:pPr fontAlgn="base"/>
            <a:r>
              <a:rPr lang="en-US" sz="2600" dirty="0">
                <a:latin typeface="Arial" panose="020B0604020202020204" pitchFamily="34" charset="0"/>
                <a:cs typeface="Arial" panose="020B0604020202020204" pitchFamily="34" charset="0"/>
              </a:rPr>
              <a:t>What protections the law provides for a mandated reporter?</a:t>
            </a:r>
          </a:p>
          <a:p>
            <a:pPr fontAlgn="base"/>
            <a:r>
              <a:rPr lang="en-US" sz="2600" dirty="0">
                <a:latin typeface="Arial" panose="020B0604020202020204" pitchFamily="34" charset="0"/>
                <a:cs typeface="Arial" panose="020B0604020202020204" pitchFamily="34" charset="0"/>
              </a:rPr>
              <a:t>How to spot evidence of child abuse.</a:t>
            </a:r>
          </a:p>
          <a:p>
            <a:pPr fontAlgn="base"/>
            <a:r>
              <a:rPr lang="en-US" sz="2600" dirty="0">
                <a:latin typeface="Arial" panose="020B0604020202020204" pitchFamily="34" charset="0"/>
                <a:cs typeface="Arial" panose="020B0604020202020204" pitchFamily="34" charset="0"/>
              </a:rPr>
              <a:t>How to report child abuse.</a:t>
            </a:r>
          </a:p>
          <a:p>
            <a:pPr fontAlgn="base"/>
            <a:r>
              <a:rPr lang="en-US" sz="2600" dirty="0">
                <a:latin typeface="Arial" panose="020B0604020202020204" pitchFamily="34" charset="0"/>
                <a:cs typeface="Arial" panose="020B0604020202020204" pitchFamily="34" charset="0"/>
              </a:rPr>
              <a:t>What happens after a report is filed?</a:t>
            </a:r>
          </a:p>
        </p:txBody>
      </p:sp>
    </p:spTree>
    <p:extLst>
      <p:ext uri="{BB962C8B-B14F-4D97-AF65-F5344CB8AC3E}">
        <p14:creationId xmlns:p14="http://schemas.microsoft.com/office/powerpoint/2010/main" val="256409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2525"/>
            <a:ext cx="12192000" cy="1325563"/>
          </a:xfrm>
        </p:spPr>
        <p:txBody>
          <a:bodyPr/>
          <a:lstStyle/>
          <a:p>
            <a:pPr algn="ctr"/>
            <a:r>
              <a:rPr lang="en-US" b="1" dirty="0">
                <a:latin typeface="Arial" panose="020B0604020202020204" pitchFamily="34" charset="0"/>
                <a:cs typeface="Arial" panose="020B0604020202020204" pitchFamily="34" charset="0"/>
              </a:rPr>
              <a:t>RECORD KEEPING</a:t>
            </a:r>
          </a:p>
        </p:txBody>
      </p:sp>
      <p:sp>
        <p:nvSpPr>
          <p:cNvPr id="6" name="TextBox 5">
            <a:extLst>
              <a:ext uri="{FF2B5EF4-FFF2-40B4-BE49-F238E27FC236}">
                <a16:creationId xmlns:a16="http://schemas.microsoft.com/office/drawing/2014/main" id="{3355C703-1164-DCF0-A066-CB634BB46418}"/>
              </a:ext>
            </a:extLst>
          </p:cNvPr>
          <p:cNvSpPr txBox="1"/>
          <p:nvPr/>
        </p:nvSpPr>
        <p:spPr>
          <a:xfrm>
            <a:off x="521208" y="1598088"/>
            <a:ext cx="10981943" cy="3970318"/>
          </a:xfrm>
          <a:prstGeom prst="rect">
            <a:avLst/>
          </a:prstGeom>
          <a:noFill/>
        </p:spPr>
        <p:txBody>
          <a:bodyPr wrap="square" rtlCol="0">
            <a:spAutoFit/>
          </a:bodyPr>
          <a:lstStyle/>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Does the state keep records for those who have taken the training?</a:t>
            </a:r>
          </a:p>
          <a:p>
            <a:pPr marL="914400" lvl="1"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NO</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You need to keep your own records.</a:t>
            </a:r>
          </a:p>
          <a:p>
            <a:pPr marL="914400" lvl="1"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Individuals should provide you with a completed certificate</a:t>
            </a:r>
          </a:p>
          <a:p>
            <a:pPr marL="914400" lvl="1"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Create an Excel spreadsheet</a:t>
            </a:r>
          </a:p>
          <a:p>
            <a:pPr marL="914400" lvl="1"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In your church software database (make this a requirement)</a:t>
            </a:r>
          </a:p>
          <a:p>
            <a:pPr marL="1371600" lvl="2"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PCO (Planning Center Online) People module is free</a:t>
            </a:r>
          </a:p>
          <a:p>
            <a:pPr marL="914400" lvl="1"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Third-party companies such as Ministry Safe</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This training must be done every two years.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645108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14650" y="-1047750"/>
            <a:ext cx="18021300" cy="8953500"/>
          </a:xfrm>
          <a:prstGeom prst="rect">
            <a:avLst/>
          </a:prstGeom>
        </p:spPr>
      </p:pic>
    </p:spTree>
    <p:extLst>
      <p:ext uri="{BB962C8B-B14F-4D97-AF65-F5344CB8AC3E}">
        <p14:creationId xmlns:p14="http://schemas.microsoft.com/office/powerpoint/2010/main" val="2923079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65657"/>
            <a:ext cx="12192000" cy="822816"/>
          </a:xfrm>
        </p:spPr>
        <p:txBody>
          <a:bodyPr>
            <a:normAutofit/>
          </a:bodyPr>
          <a:lstStyle/>
          <a:p>
            <a:r>
              <a:rPr lang="en-US" sz="4400" b="1" dirty="0">
                <a:latin typeface="Arial" panose="020B0604020202020204" pitchFamily="34" charset="0"/>
                <a:cs typeface="Arial" panose="020B0604020202020204" pitchFamily="34" charset="0"/>
              </a:rPr>
              <a:t>LIVE SCAN</a:t>
            </a:r>
          </a:p>
        </p:txBody>
      </p:sp>
      <p:sp>
        <p:nvSpPr>
          <p:cNvPr id="3" name="Subtitle 2"/>
          <p:cNvSpPr>
            <a:spLocks noGrp="1"/>
          </p:cNvSpPr>
          <p:nvPr>
            <p:ph type="subTitle" idx="1"/>
          </p:nvPr>
        </p:nvSpPr>
        <p:spPr>
          <a:xfrm>
            <a:off x="557784" y="1519647"/>
            <a:ext cx="11018520" cy="4872695"/>
          </a:xfrm>
        </p:spPr>
        <p:txBody>
          <a:bodyPr>
            <a:noAutofit/>
          </a:bodyPr>
          <a:lstStyle/>
          <a:p>
            <a:pPr algn="l" fontAlgn="base"/>
            <a:r>
              <a:rPr lang="en-US" sz="2600" b="1" dirty="0">
                <a:latin typeface="Arial" panose="020B0604020202020204" pitchFamily="34" charset="0"/>
                <a:cs typeface="Arial" panose="020B0604020202020204" pitchFamily="34" charset="0"/>
              </a:rPr>
              <a:t>Which employees need a LIVESCAN background check?</a:t>
            </a:r>
          </a:p>
          <a:p>
            <a:pPr marL="342900" indent="-342900" algn="l" fontAlgn="base">
              <a:buFont typeface="Arial" panose="020B0604020202020204" pitchFamily="34" charset="0"/>
              <a:buChar char="•"/>
            </a:pPr>
            <a:r>
              <a:rPr lang="en-US" sz="2200" dirty="0">
                <a:latin typeface="Arial" panose="020B0604020202020204" pitchFamily="34" charset="0"/>
                <a:cs typeface="Arial" panose="020B0604020202020204" pitchFamily="34" charset="0"/>
              </a:rPr>
              <a:t>The law specifies that </a:t>
            </a:r>
            <a:r>
              <a:rPr lang="en-US" sz="2200" b="1" dirty="0">
                <a:latin typeface="Arial" panose="020B0604020202020204" pitchFamily="34" charset="0"/>
                <a:cs typeface="Arial" panose="020B0604020202020204" pitchFamily="34" charset="0"/>
              </a:rPr>
              <a:t>ALL</a:t>
            </a:r>
            <a:r>
              <a:rPr lang="en-US" sz="2200" dirty="0">
                <a:latin typeface="Arial" panose="020B0604020202020204" pitchFamily="34" charset="0"/>
                <a:cs typeface="Arial" panose="020B0604020202020204" pitchFamily="34" charset="0"/>
              </a:rPr>
              <a:t> employees need a Live Scan Background Check, not just those that work with youth. Yes, this means those that never have any contact with youth, musicians, part-time, seasonal, occasional, and any other employees.</a:t>
            </a:r>
          </a:p>
          <a:p>
            <a:pPr algn="l" fontAlgn="base"/>
            <a:r>
              <a:rPr lang="en-US" sz="2600" b="1" dirty="0">
                <a:latin typeface="Arial" panose="020B0604020202020204" pitchFamily="34" charset="0"/>
                <a:cs typeface="Arial" panose="020B0604020202020204" pitchFamily="34" charset="0"/>
              </a:rPr>
              <a:t>What about Volunteers</a:t>
            </a:r>
          </a:p>
          <a:p>
            <a:pPr marL="342900" indent="-342900" algn="l" fontAlgn="base">
              <a:buFont typeface="Arial" panose="020B0604020202020204" pitchFamily="34" charset="0"/>
              <a:buChar char="•"/>
            </a:pPr>
            <a:r>
              <a:rPr lang="en-US" sz="2200" dirty="0">
                <a:latin typeface="Arial" panose="020B0604020202020204" pitchFamily="34" charset="0"/>
                <a:cs typeface="Arial" panose="020B0604020202020204" pitchFamily="34" charset="0"/>
              </a:rPr>
              <a:t>(AB-506) requires employees, administrators, and </a:t>
            </a:r>
            <a:r>
              <a:rPr lang="en-US" sz="2200" b="1" dirty="0">
                <a:latin typeface="Arial" panose="020B0604020202020204" pitchFamily="34" charset="0"/>
                <a:cs typeface="Arial" panose="020B0604020202020204" pitchFamily="34" charset="0"/>
              </a:rPr>
              <a:t>volunteers </a:t>
            </a:r>
            <a:r>
              <a:rPr lang="en-US" sz="2200" dirty="0">
                <a:latin typeface="Arial" panose="020B0604020202020204" pitchFamily="34" charset="0"/>
                <a:cs typeface="Arial" panose="020B0604020202020204" pitchFamily="34" charset="0"/>
              </a:rPr>
              <a:t>of youth-serving organizations (including houses of worship, schools, daycares, and nonprofits) to complete training in child abuse &amp; neglect reporting and </a:t>
            </a:r>
            <a:r>
              <a:rPr lang="en-US" sz="2200" b="1" dirty="0">
                <a:latin typeface="Arial" panose="020B0604020202020204" pitchFamily="34" charset="0"/>
                <a:cs typeface="Arial" panose="020B0604020202020204" pitchFamily="34" charset="0"/>
              </a:rPr>
              <a:t>undergo Live Scan background checks</a:t>
            </a:r>
            <a:r>
              <a:rPr lang="en-US" sz="2200" dirty="0">
                <a:latin typeface="Arial" panose="020B0604020202020204" pitchFamily="34" charset="0"/>
                <a:cs typeface="Arial" panose="020B0604020202020204" pitchFamily="34" charset="0"/>
              </a:rPr>
              <a:t>.</a:t>
            </a:r>
          </a:p>
          <a:p>
            <a:pPr algn="l"/>
            <a:r>
              <a:rPr lang="en-US" sz="2600" b="1" dirty="0">
                <a:latin typeface="Arial" panose="020B0604020202020204" pitchFamily="34" charset="0"/>
                <a:cs typeface="Arial" panose="020B0604020202020204" pitchFamily="34" charset="0"/>
              </a:rPr>
              <a:t>When does this need to be completed?</a:t>
            </a:r>
          </a:p>
          <a:p>
            <a:pPr marL="342900" indent="-342900" algn="l">
              <a:buFont typeface="Arial" panose="020B0604020202020204" pitchFamily="34" charset="0"/>
              <a:buChar char="•"/>
            </a:pPr>
            <a:r>
              <a:rPr lang="en-US" sz="2200" dirty="0">
                <a:latin typeface="Arial" panose="020B0604020202020204" pitchFamily="34" charset="0"/>
                <a:cs typeface="Arial" panose="020B0604020202020204" pitchFamily="34" charset="0"/>
              </a:rPr>
              <a:t>If you are not already doing Live Scan at your church, you need to apply to become a custodian of records with the DOJ. (Department of Justice) This needs to be done by years end.</a:t>
            </a:r>
          </a:p>
        </p:txBody>
      </p:sp>
    </p:spTree>
    <p:extLst>
      <p:ext uri="{BB962C8B-B14F-4D97-AF65-F5344CB8AC3E}">
        <p14:creationId xmlns:p14="http://schemas.microsoft.com/office/powerpoint/2010/main" val="538107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75" y="-185200"/>
            <a:ext cx="12192000" cy="1462895"/>
          </a:xfrm>
        </p:spPr>
        <p:txBody>
          <a:bodyPr>
            <a:normAutofit/>
          </a:bodyPr>
          <a:lstStyle/>
          <a:p>
            <a:r>
              <a:rPr lang="en-US" sz="4200" b="1" dirty="0">
                <a:latin typeface="Arial" panose="020B0604020202020204" pitchFamily="34" charset="0"/>
                <a:cs typeface="Arial" panose="020B0604020202020204" pitchFamily="34" charset="0"/>
              </a:rPr>
              <a:t>HOW DO I GET STARTED WITH LIVE SCAN?</a:t>
            </a:r>
          </a:p>
        </p:txBody>
      </p:sp>
      <p:sp>
        <p:nvSpPr>
          <p:cNvPr id="5" name="TextBox 4">
            <a:extLst>
              <a:ext uri="{FF2B5EF4-FFF2-40B4-BE49-F238E27FC236}">
                <a16:creationId xmlns:a16="http://schemas.microsoft.com/office/drawing/2014/main" id="{B0D006C1-1AA4-E421-762D-1AEA90EDC49F}"/>
              </a:ext>
            </a:extLst>
          </p:cNvPr>
          <p:cNvSpPr txBox="1"/>
          <p:nvPr/>
        </p:nvSpPr>
        <p:spPr>
          <a:xfrm>
            <a:off x="594360" y="1504709"/>
            <a:ext cx="11027663" cy="5940088"/>
          </a:xfrm>
          <a:prstGeom prst="rect">
            <a:avLst/>
          </a:prstGeom>
          <a:noFill/>
        </p:spPr>
        <p:txBody>
          <a:bodyPr wrap="square" rtlCol="0">
            <a:spAutoFit/>
          </a:bodyPr>
          <a:lstStyle/>
          <a:p>
            <a:pPr algn="l"/>
            <a:r>
              <a:rPr lang="en-US" sz="2600" dirty="0">
                <a:latin typeface="Arial" panose="020B0604020202020204" pitchFamily="34" charset="0"/>
                <a:cs typeface="Arial" panose="020B0604020202020204" pitchFamily="34" charset="0"/>
              </a:rPr>
              <a:t>Visit the following site to apply to become a Custodian of Records.</a:t>
            </a:r>
          </a:p>
          <a:p>
            <a:pPr algn="l"/>
            <a:r>
              <a:rPr lang="en-US" sz="2400" dirty="0">
                <a:latin typeface="Arial" panose="020B0604020202020204" pitchFamily="34" charset="0"/>
                <a:cs typeface="Arial" panose="020B0604020202020204" pitchFamily="34" charset="0"/>
                <a:hlinkClick r:id="rId2"/>
              </a:rPr>
              <a:t>https://oag.ca.gov/sites/all/files/agweb/pdfs/fingerprints/custodian/bcia-8374.pdf</a:t>
            </a:r>
            <a:endParaRPr lang="en-US" sz="24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How much does this cost?</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The average cost in Sacramento County runs around $25.00</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Remember, this is a one-time cost.</a:t>
            </a:r>
            <a:endParaRPr lang="en-US" sz="26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Who pays for this?</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This is up to you.</a:t>
            </a:r>
          </a:p>
          <a:p>
            <a:pPr marL="1257300" lvl="2"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Lakeside currently pays for all employees.</a:t>
            </a:r>
          </a:p>
          <a:p>
            <a:pPr marL="1257300" lvl="2"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Lakeside volunteers pay for themselves.</a:t>
            </a:r>
          </a:p>
          <a:p>
            <a:pPr marL="1714500" lvl="3"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If you have ever volunteered to serve at a school or kids’ sports, you pay.</a:t>
            </a: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What if I’ve already been Live Scanned somewhere else?</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Live Scan cannot be shared between different organizations</a:t>
            </a:r>
            <a:r>
              <a:rPr lang="en-US" sz="2600" dirty="0">
                <a:latin typeface="Arial" panose="020B0604020202020204" pitchFamily="34" charset="0"/>
                <a:cs typeface="Arial" panose="020B0604020202020204" pitchFamily="34" charset="0"/>
              </a:rPr>
              <a:t>.</a:t>
            </a:r>
          </a:p>
          <a:p>
            <a:pPr algn="l"/>
            <a:endParaRPr lang="en-US" sz="26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046496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75" y="-685816"/>
            <a:ext cx="12192000" cy="2518612"/>
          </a:xfrm>
        </p:spPr>
        <p:txBody>
          <a:bodyPr>
            <a:noAutofit/>
          </a:bodyPr>
          <a:lstStyle/>
          <a:p>
            <a:r>
              <a:rPr lang="en-US" sz="4200" b="1" cap="all" dirty="0">
                <a:latin typeface="Arial" panose="020B0604020202020204" pitchFamily="34" charset="0"/>
                <a:cs typeface="Arial" panose="020B0604020202020204" pitchFamily="34" charset="0"/>
              </a:rPr>
              <a:t>What is the penalty if we don’t</a:t>
            </a:r>
            <a:br>
              <a:rPr lang="en-US" sz="4200" b="1" cap="all" dirty="0">
                <a:latin typeface="Arial" panose="020B0604020202020204" pitchFamily="34" charset="0"/>
                <a:cs typeface="Arial" panose="020B0604020202020204" pitchFamily="34" charset="0"/>
              </a:rPr>
            </a:br>
            <a:r>
              <a:rPr lang="en-US" sz="4200" b="1" cap="all" dirty="0">
                <a:latin typeface="Arial" panose="020B0604020202020204" pitchFamily="34" charset="0"/>
                <a:cs typeface="Arial" panose="020B0604020202020204" pitchFamily="34" charset="0"/>
              </a:rPr>
              <a:t>comply with the new requirements?</a:t>
            </a:r>
            <a:endParaRPr lang="en-US" sz="4200" cap="all" dirty="0"/>
          </a:p>
        </p:txBody>
      </p:sp>
      <p:sp>
        <p:nvSpPr>
          <p:cNvPr id="4" name="TextBox 3">
            <a:extLst>
              <a:ext uri="{FF2B5EF4-FFF2-40B4-BE49-F238E27FC236}">
                <a16:creationId xmlns:a16="http://schemas.microsoft.com/office/drawing/2014/main" id="{4E652EDE-07AA-8667-48BC-D3B2D3AFB4B1}"/>
              </a:ext>
            </a:extLst>
          </p:cNvPr>
          <p:cNvSpPr txBox="1"/>
          <p:nvPr/>
        </p:nvSpPr>
        <p:spPr>
          <a:xfrm>
            <a:off x="539496" y="2407534"/>
            <a:ext cx="10991087" cy="3570208"/>
          </a:xfrm>
          <a:prstGeom prst="rect">
            <a:avLst/>
          </a:prstGeom>
          <a:noFill/>
        </p:spPr>
        <p:txBody>
          <a:bodyPr wrap="square" rtlCol="0">
            <a:spAutoFit/>
          </a:bodyPr>
          <a:lstStyle/>
          <a:p>
            <a:r>
              <a:rPr lang="en-US" sz="2600" dirty="0">
                <a:latin typeface="Arial" panose="020B0604020202020204" pitchFamily="34" charset="0"/>
                <a:cs typeface="Arial" panose="020B0604020202020204" pitchFamily="34" charset="0"/>
              </a:rPr>
              <a:t>The law allows insurance carriers to seek verification of compliance with these requirements. Insurance companies will check that you are meeting the requirements of AB 506. The primary enforcement will be through legal action. Should your ministry ever have an allegation of abuse, the first questions that will be asked by the plaintiff’s attorneys will be if you met the requirements of AB 506. This will introduce punitive damages (not covered by any insurance company) and opens your leadership to personal liability for disregarding the law.</a:t>
            </a:r>
          </a:p>
          <a:p>
            <a:endParaRPr lang="en-US" dirty="0"/>
          </a:p>
        </p:txBody>
      </p:sp>
    </p:spTree>
    <p:extLst>
      <p:ext uri="{BB962C8B-B14F-4D97-AF65-F5344CB8AC3E}">
        <p14:creationId xmlns:p14="http://schemas.microsoft.com/office/powerpoint/2010/main" val="180452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66218"/>
            <a:ext cx="12192000" cy="1325563"/>
          </a:xfrm>
        </p:spPr>
        <p:txBody>
          <a:bodyPr/>
          <a:lstStyle/>
          <a:p>
            <a:pPr algn="ctr"/>
            <a:r>
              <a:rPr lang="en-US" dirty="0">
                <a:latin typeface="Arial" panose="020B0604020202020204" pitchFamily="34" charset="0"/>
                <a:cs typeface="Arial" panose="020B0604020202020204" pitchFamily="34" charset="0"/>
              </a:rPr>
              <a:t>Questions and maybe answers?</a:t>
            </a:r>
          </a:p>
        </p:txBody>
      </p:sp>
    </p:spTree>
    <p:extLst>
      <p:ext uri="{BB962C8B-B14F-4D97-AF65-F5344CB8AC3E}">
        <p14:creationId xmlns:p14="http://schemas.microsoft.com/office/powerpoint/2010/main" val="2687883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658</TotalTime>
  <Words>858</Words>
  <Application>Microsoft Macintosh PowerPoint</Application>
  <PresentationFormat>Widescreen</PresentationFormat>
  <Paragraphs>68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WHAT IS AB-506?</vt:lpstr>
      <vt:lpstr>DOES THIS NEW LAW APPLY TO ME?</vt:lpstr>
      <vt:lpstr>WHAT DEFINES A VOLUNTEER</vt:lpstr>
      <vt:lpstr>WHEN DOES THIS NEED TO BE COMPLETED?</vt:lpstr>
      <vt:lpstr>WHAT TRAINING IS REQUIRED?</vt:lpstr>
      <vt:lpstr>WHAT WILL I LEARN</vt:lpstr>
      <vt:lpstr>RECORD KEEPING</vt:lpstr>
      <vt:lpstr>PowerPoint Presentation</vt:lpstr>
      <vt:lpstr>LIVE SCAN</vt:lpstr>
      <vt:lpstr>HOW DO I GET STARTED WITH LIVE SCAN?</vt:lpstr>
      <vt:lpstr>What is the penalty if we don’t comply with the new requirements?</vt:lpstr>
      <vt:lpstr>Questions and maybe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Klockenbrink</dc:creator>
  <cp:lastModifiedBy>Sally Hahn</cp:lastModifiedBy>
  <cp:revision>33</cp:revision>
  <dcterms:created xsi:type="dcterms:W3CDTF">2023-04-12T21:17:38Z</dcterms:created>
  <dcterms:modified xsi:type="dcterms:W3CDTF">2023-04-19T02:14:30Z</dcterms:modified>
</cp:coreProperties>
</file>